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947" r:id="rId3"/>
    <p:sldId id="399" r:id="rId4"/>
    <p:sldId id="317" r:id="rId5"/>
    <p:sldId id="953" r:id="rId6"/>
    <p:sldId id="956" r:id="rId7"/>
    <p:sldId id="955" r:id="rId8"/>
    <p:sldId id="420" r:id="rId9"/>
    <p:sldId id="430" r:id="rId10"/>
    <p:sldId id="434" r:id="rId11"/>
    <p:sldId id="946" r:id="rId12"/>
    <p:sldId id="865" r:id="rId13"/>
    <p:sldId id="435" r:id="rId14"/>
    <p:sldId id="864" r:id="rId15"/>
    <p:sldId id="949" r:id="rId16"/>
    <p:sldId id="437" r:id="rId17"/>
    <p:sldId id="436" r:id="rId18"/>
    <p:sldId id="951" r:id="rId19"/>
    <p:sldId id="950" r:id="rId20"/>
    <p:sldId id="438" r:id="rId21"/>
    <p:sldId id="439" r:id="rId22"/>
    <p:sldId id="94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2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933" autoAdjust="0"/>
  </p:normalViewPr>
  <p:slideViewPr>
    <p:cSldViewPr snapToGrid="0">
      <p:cViewPr varScale="1">
        <p:scale>
          <a:sx n="60" d="100"/>
          <a:sy n="60" d="100"/>
        </p:scale>
        <p:origin x="9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01386-1C11-404F-89E5-31513A1677C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C150D-6E1F-4759-A612-44BE346F5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9F20E1-68FE-4AB6-9B39-5FA581ACB01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/>
          </a:p>
        </p:txBody>
      </p:sp>
      <p:sp>
        <p:nvSpPr>
          <p:cNvPr id="54277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88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07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53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2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6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679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52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18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616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49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7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9F20E1-68FE-4AB6-9B39-5FA581ACB01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/>
          </a:p>
        </p:txBody>
      </p:sp>
      <p:sp>
        <p:nvSpPr>
          <p:cNvPr id="54277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678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29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27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9F20E1-68FE-4AB6-9B39-5FA581ACB01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zh-CN" altLang="en-US"/>
          </a:p>
        </p:txBody>
      </p:sp>
      <p:sp>
        <p:nvSpPr>
          <p:cNvPr id="54277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82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9F20E1-68FE-4AB6-9B39-5FA581ACB01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zh-CN" altLang="en-US"/>
          </a:p>
        </p:txBody>
      </p:sp>
      <p:sp>
        <p:nvSpPr>
          <p:cNvPr id="54277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442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9F20E1-68FE-4AB6-9B39-5FA581ACB01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zh-CN" altLang="en-US"/>
          </a:p>
        </p:txBody>
      </p:sp>
      <p:sp>
        <p:nvSpPr>
          <p:cNvPr id="54277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48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27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516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8CA2DA-2E91-4E21-B7A4-62ABD4A1623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zh-CN" altLang="en-US"/>
          </a:p>
        </p:txBody>
      </p:sp>
      <p:sp>
        <p:nvSpPr>
          <p:cNvPr id="57349" name="页脚占位符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3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C9218-F4E5-32B6-ED48-EA0F6BC5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D558C0-F73A-F7D5-3048-B23117833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55C5E7-5969-C700-B285-92FAF947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D2B3B-77BA-52AB-D53A-47334109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0BBA34-2DF5-4556-8B2C-74137019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1E66D-E629-4C5F-DEAC-82152508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612659-8DE0-0F5F-CF51-207A387FC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144EA7-14C5-5AAC-B2F2-0C3F5D0E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2B023-B87C-F8DD-36C6-94CCA8E7C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2BDB49-26FB-CB83-4EE9-5027B245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9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C3F97FF-D814-336F-CA61-B7D196634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351687-1168-15A7-2E8A-70CA04CBD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106BA-567B-E4A7-19B0-FB0A9513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017104-AE57-C68F-212E-4CA9211B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33475-989D-706F-75D0-B13CC238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75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508FF-2129-EC62-348B-77DB8892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73A4C-9398-0D79-4374-CE307480F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D6928C-DAAA-910E-7B3A-EA66411A2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CF3014-6203-1BBD-6774-5BC17A94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EAA07-7411-F85D-9F5F-0586702F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24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10202-8451-B214-E5D1-7AF60341B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F64147-EB72-1A2D-B1A0-5B5F178BB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5B0D9-4578-C7D0-D6E2-03D2A9CD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BE2FA-3E79-06DC-58CD-6763392A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C282B7-7F5B-5F95-E1EC-889307E8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638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A5BB2-F4B2-D4FA-4E90-C0D5F2D2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4A7763-56EB-4E09-A51B-A2382D296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D813BF-F85E-C449-B18D-A79B4AFD3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009DF-8160-1E0C-9432-76227705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65E9C7-830A-176B-78C3-3B293F2B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8B4124-B9D6-DDEA-73B0-A88C606D0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78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165DB-18BE-DF35-4230-D94B8004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EC6BDB-0B7F-A651-BEFD-C644D02D1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14E88E-F2AA-AB46-D37D-374E19F8F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06AFF9-E934-EC44-06C0-20E3B6212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11F655-A406-7B05-ECC1-ABBDE4E33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FC7E82-4789-029E-18D3-493A2B4B6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E20429-80E8-F72F-82B3-70F1D752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167D29-49DE-9C7A-B737-BF62EE98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00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83E41-790D-AE45-695E-3BA96DDC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54A55E-96D6-96D1-9380-6FC21F1AA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4A3F3D-F58C-C2D9-8326-70B7ADB8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DC4866-5F38-B6C2-CE8E-BF278F4E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8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9921C2-44D5-EED0-E57B-F198D811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D1ABD5-1FD8-F826-0A24-798DC4AB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16CBE-DFAE-7435-651E-056A027B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1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871EB-0DD6-8BF2-AA72-09BDF070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814605-5E68-341A-86BA-AD466535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7F55F-F11C-D788-DC26-F04C6C472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ABA688-9A4C-F19F-59B0-25C79207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72CFA-56C5-58AD-3727-CD0C6E37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52A3AD-6F89-EF10-3A09-AF507119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308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1A0BF-BD09-94E8-9E6D-3D05C7F8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1D036C-9B84-6071-EE01-A76911354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2EAE60-5999-E030-2C5F-1F695D56F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3D4DE8-B933-E16B-0125-345AE133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4E3714-F342-4C7C-E003-65B96130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33C5DB-4CB8-3A76-D4AE-5F862A5A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97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A22A71-7DFE-06F0-74B4-8328DC3B2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CD37D0-27E9-5F2C-00C9-D1D8C6EAA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AEE2C-DF94-8260-2964-986014499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4AF93-4989-499F-8A53-59591D56D55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0851A4-C49A-0C72-F204-EC618A902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4FEBF-AC91-3C42-6640-4447F35FE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DE087-0B87-4032-9612-1682BAE988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5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.bilibili.com/391424656/channel/series" TargetMode="External"/><Relationship Id="rId2" Type="http://schemas.openxmlformats.org/officeDocument/2006/relationships/hyperlink" Target="https://github.com/Wumg3000/feiguyuna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副标题 2"/>
          <p:cNvSpPr>
            <a:spLocks noGrp="1"/>
          </p:cNvSpPr>
          <p:nvPr>
            <p:ph type="subTitle" idx="1"/>
          </p:nvPr>
        </p:nvSpPr>
        <p:spPr>
          <a:xfrm>
            <a:off x="1631504" y="6215082"/>
            <a:ext cx="4392488" cy="443972"/>
          </a:xfrm>
        </p:spPr>
        <p:txBody>
          <a:bodyPr/>
          <a:lstStyle/>
          <a:p>
            <a:r>
              <a:rPr lang="zh-CN" altLang="en-US" sz="1600" dirty="0">
                <a:solidFill>
                  <a:schemeClr val="bg1"/>
                </a:solidFill>
              </a:rPr>
              <a:t>作者</a:t>
            </a:r>
            <a:r>
              <a:rPr lang="en-US" altLang="zh-CN" sz="1600" dirty="0">
                <a:solidFill>
                  <a:schemeClr val="bg1"/>
                </a:solidFill>
              </a:rPr>
              <a:t>:</a:t>
            </a:r>
            <a:r>
              <a:rPr lang="zh-CN" altLang="en-US" sz="1600" dirty="0">
                <a:solidFill>
                  <a:schemeClr val="bg1"/>
                </a:solidFill>
              </a:rPr>
              <a:t>吴茂贵 郁明敏 杨本发 李涛 张粤磊等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7DE65E-7BE1-D76C-0F45-8E45B571FC4E}"/>
              </a:ext>
            </a:extLst>
          </p:cNvPr>
          <p:cNvSpPr txBox="1">
            <a:spLocks/>
          </p:cNvSpPr>
          <p:nvPr/>
        </p:nvSpPr>
        <p:spPr bwMode="auto">
          <a:xfrm>
            <a:off x="7679732" y="2371060"/>
            <a:ext cx="4324426" cy="363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18288" bIns="45720" numCol="1" anchor="t" anchorCtr="0" compatLnSpc="1">
            <a:prstTxWarp prst="textNoShape">
              <a:avLst/>
            </a:prstTxWarp>
          </a:bodyPr>
          <a:lstStyle/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QQ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交流群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: </a:t>
            </a:r>
            <a:r>
              <a:rPr kumimoji="0" lang="en-US" altLang="zh-CN" b="1" i="0" u="none" strike="noStrike" kern="1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799038260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zh-CN" altLang="en-US" dirty="0">
                <a:latin typeface="+mn-ea"/>
                <a:ea typeface="+mn-ea"/>
              </a:rPr>
              <a:t>代码、数据及</a:t>
            </a:r>
            <a:r>
              <a:rPr lang="en-US" altLang="zh-CN" dirty="0">
                <a:latin typeface="+mn-ea"/>
                <a:ea typeface="+mn-ea"/>
              </a:rPr>
              <a:t>PPT</a:t>
            </a:r>
            <a:r>
              <a:rPr lang="zh-CN" altLang="en-US" dirty="0">
                <a:latin typeface="+mn-ea"/>
                <a:ea typeface="+mn-ea"/>
              </a:rPr>
              <a:t>下载：</a:t>
            </a:r>
            <a:endParaRPr lang="en-US" altLang="zh-CN" dirty="0">
              <a:latin typeface="+mn-ea"/>
              <a:ea typeface="+mn-ea"/>
            </a:endParaRPr>
          </a:p>
          <a:p>
            <a:pPr lvl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www.feiguyunai.com</a:t>
            </a:r>
            <a:endParaRPr lang="en-US" altLang="zh-CN" dirty="0">
              <a:latin typeface="+mn-ea"/>
              <a:ea typeface="+mn-ea"/>
            </a:endParaRP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https://github.com/Wumg3000/feiguyunai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视频（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站）：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https://space.bilibili.com/391424656/channel/series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视频（抖音）：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https://creator.douyin.com/creator-micro/content/collection/manage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D725C80-759C-9567-DC17-B473BB9DC9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EC616F-FD0A-28F1-F044-2D3DF265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2" y="627320"/>
            <a:ext cx="7491890" cy="566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编码器</a:t>
            </a:r>
            <a:r>
              <a:rPr lang="en-US" altLang="zh-CN" sz="36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36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解码器架构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199" y="1531924"/>
            <a:ext cx="9597657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AE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GAN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DDPM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等模型的架构：编码器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解码器架构，如何理解这种架构？这种架构与我们人的学习过程类似。</a:t>
            </a: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35517F-B6EC-2539-38BE-75CEA98EF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77" y="2317897"/>
            <a:ext cx="8335491" cy="36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6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531924"/>
            <a:ext cx="890654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如何把业务对象用数学语言来表示？</a:t>
            </a:r>
            <a:endParaRPr lang="en-US" altLang="zh-CN" sz="2400" kern="100" dirty="0">
              <a:solidFill>
                <a:srgbClr val="222222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905E8D-5BA6-73C7-268B-69E903006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2018996"/>
            <a:ext cx="8906541" cy="433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DFD0D41A-E86A-0F3A-EE70-885761AA630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531924"/>
                <a:ext cx="8229600" cy="4824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zh-CN" altLang="en-US" sz="2400" kern="1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根据业务对象的表示确定目标函数。</a:t>
                </a:r>
                <a:endParaRPr lang="en-US" altLang="zh-CN" sz="2400" kern="100" dirty="0">
                  <a:solidFill>
                    <a:srgbClr val="22222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3050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r>
                  <a:rPr lang="en-US" altLang="zh-CN" sz="2400" kern="1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AE</a:t>
                </a:r>
                <a:r>
                  <a:rPr lang="zh-CN" altLang="en-US" sz="2400" kern="1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的损失函数：</a:t>
                </a:r>
                <a14:m>
                  <m:oMath xmlns:m="http://schemas.openxmlformats.org/officeDocument/2006/math">
                    <m:r>
                      <a:rPr lang="en-US" altLang="zh-CN" sz="2400" i="1" kern="100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𝑀𝑆𝐸</m:t>
                    </m:r>
                    <m:r>
                      <a:rPr lang="en-US" altLang="zh-CN" sz="2400" i="1" kern="100" dirty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100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100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i="1" kern="100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 kern="100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kern="100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b="0" i="1" kern="100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kern="100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 kern="100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kern="100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100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kern="100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kern="100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kern="100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kern="100" dirty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kern="100" dirty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kern="100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kern="100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kern="100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kern="100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zh-CN" altLang="en-US" sz="2400" kern="100" dirty="0">
                  <a:solidFill>
                    <a:srgbClr val="22222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" panose="05000000000000000000" pitchFamily="2" charset="2"/>
                  <a:buChar char="l"/>
                  <a:defRPr/>
                </a:pPr>
                <a:r>
                  <a:rPr lang="en-US" altLang="zh-CN" sz="2400" kern="1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VAE</a:t>
                </a:r>
                <a:r>
                  <a:rPr lang="zh-CN" altLang="en-US" sz="2400" kern="1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模型学习方式有多种：</a:t>
                </a:r>
                <a:endParaRPr lang="en-US" altLang="zh-CN" sz="2400" kern="100" dirty="0">
                  <a:solidFill>
                    <a:srgbClr val="22222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" panose="05000000000000000000" pitchFamily="2" charset="2"/>
                  <a:buChar char="l"/>
                  <a:defRPr/>
                </a:pPr>
                <a:r>
                  <a:rPr lang="zh-CN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重构损失</a:t>
                </a:r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𝐾𝐿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重参数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𝒩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)||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𝒩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(0,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" panose="05000000000000000000" pitchFamily="2" charset="2"/>
                  <a:buChar char="l"/>
                  <a:defRPr/>
                </a:pPr>
                <a:r>
                  <a:rPr lang="zh-CN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对对数似然进行分解：</a:t>
                </a:r>
                <a:endParaRPr lang="en-US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𝑙𝑜𝑔𝑝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𝐸𝐿𝐵𝑂</m:t>
                      </m:r>
                      <m:d>
                        <m:dPr>
                          <m:ctrlPr>
                            <a:rPr lang="zh-CN" altLang="zh-CN" sz="2000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𝐾𝐿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)||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000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" panose="05000000000000000000" pitchFamily="2" charset="2"/>
                  <a:buChar char="l"/>
                  <a:defRPr/>
                </a:pPr>
                <a:r>
                  <a:rPr lang="en-US" altLang="zh-CN" sz="2400" kern="1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GAN</a:t>
                </a:r>
                <a:r>
                  <a:rPr lang="zh-CN" altLang="zh-CN" sz="2400" kern="1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模型采用生成器</a:t>
                </a:r>
                <a:r>
                  <a:rPr lang="en-US" altLang="zh-CN" sz="2400" kern="1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zh-CN" sz="2400" kern="1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判别器方式</a:t>
                </a:r>
                <a:endParaRPr lang="en-US" altLang="zh-CN" sz="2400" kern="100" dirty="0">
                  <a:solidFill>
                    <a:srgbClr val="22222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" panose="05000000000000000000" pitchFamily="2" charset="2"/>
                  <a:buChar char="l"/>
                  <a:defRPr/>
                </a:pP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DDPM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模型基础采用添加噪声然后去噪声进行学习</a:t>
                </a:r>
                <a:endParaRPr lang="en-US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" panose="05000000000000000000" pitchFamily="2" charset="2"/>
                  <a:buChar char="l"/>
                  <a:defRPr/>
                </a:pPr>
                <a:r>
                  <a:rPr lang="zh-CN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添加噪声这个扩散过程是离散型：采样贝叶斯方法</a:t>
                </a:r>
                <a:endParaRPr lang="en-US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" panose="05000000000000000000" pitchFamily="2" charset="2"/>
                  <a:buChar char="l"/>
                  <a:defRPr/>
                </a:pPr>
                <a:r>
                  <a:rPr lang="zh-CN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添加噪声这个扩散过程是连续型</a:t>
                </a:r>
                <a:r>
                  <a:rPr lang="zh-CN" altLang="en-US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（更一般形式）</a:t>
                </a:r>
                <a:r>
                  <a:rPr lang="zh-CN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：采样随机微分方程方法</a:t>
                </a:r>
                <a:r>
                  <a:rPr lang="zh-CN" altLang="en-US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，如改进版本</a:t>
                </a:r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DDIM</a:t>
                </a:r>
                <a:endParaRPr lang="zh-CN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0250" lvl="1" indent="-273050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/>
                </a:pPr>
                <a:endParaRPr lang="en-US" altLang="zh-CN" sz="24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DFD0D41A-E86A-0F3A-EE70-885761AA6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531924"/>
                <a:ext cx="8229600" cy="4824426"/>
              </a:xfrm>
              <a:prstGeom prst="rect">
                <a:avLst/>
              </a:prstGeom>
              <a:blipFill>
                <a:blip r:embed="rId3"/>
                <a:stretch>
                  <a:fillRect l="-889" t="-13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90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13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如何科学保存对象信息？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整数表示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10,21,2003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独热编码表示（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One-Hot Encoding</a:t>
            </a: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如表示红黄绿三种颜色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[1,0,0],[0,1,0],[0,0,1]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分布式表示（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Distributed Representation</a:t>
            </a: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如词嵌入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(word Embedding)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[1.0,-7,2.8,9.0,2.6]</a:t>
            </a: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6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14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357313"/>
            <a:ext cx="8229600" cy="499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与独热编码相比，分布式表示的优点包括：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维度更低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分布式表示通常使用低维度的向量表示数据，节省存储空间和计算资源。 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包含丰富信息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分布式表示不是简单地将每个属性表示为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，能够更充分地捕捉数据之间的关系和语义信息。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更好的泛化能力</a:t>
            </a: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由于分布式表示包含了更丰富的信息和语义联系，模型在使用这种表示时往往能够更好地泛化到未曾见过的数据，提升模型的表现。</a:t>
            </a: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95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15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357313"/>
            <a:ext cx="8693888" cy="499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与独热编码相比，分布式表示的优点包括：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更适合深度学习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在深度学习模型中，分布式表示更易于训练和学习，能够有效地应用于神经网络等复杂模型中，提高了模型的效率和性能。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分布式表示不是简单地将每个属性表示为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，能够更充分地捕捉数据之间的关系和语义信息。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总的来说，分布式表示相比独热编码更具有优势，能够带来更好的效果和更高的效率。 </a:t>
            </a: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879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16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199" y="1531923"/>
            <a:ext cx="8598195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(modal)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基本概念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模态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文本、语音、视觉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(Multimodal)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主要技术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融合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(Fusion)</a:t>
            </a: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联合（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Joint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）架构、协作（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Coordinated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）架构和编解码（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Encode-Decode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）架构。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转换（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Translation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对齐（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lignment)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44650" lvl="3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通常指将不同模态的数据在时间或空间维度上进行匹配，使它们在某一特定点或区域上保持一致。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187450" lvl="2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CF8F072-5A42-E819-6176-40C3C186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158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17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多模态的表示学习典型案例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en-US" altLang="zh-CN" sz="20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多模态融合方法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CF8F072-5A42-E819-6176-40C3C186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9B1E43D-2804-5C00-0772-546A7005E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CF4805F9-6291-4343-5C02-E2C0AA773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4DD1D1-0491-0D20-CE06-A12F4954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144" y="2457449"/>
            <a:ext cx="8073656" cy="35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7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708732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多模态的表示学习典型案例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---ViT</a:t>
            </a:r>
            <a:r>
              <a:rPr lang="zh-CN" altLang="en-US" sz="20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的多模态融合方法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CF8F072-5A42-E819-6176-40C3C186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9B1E43D-2804-5C00-0772-546A7005E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CF4805F9-6291-4343-5C02-E2C0AA773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4A8E602-6F30-DFD7-2BF8-5CDB3F72B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814" y="25518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612DB70-738C-DFF0-0D84-377767FFA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661762"/>
              </p:ext>
            </p:extLst>
          </p:nvPr>
        </p:nvGraphicFramePr>
        <p:xfrm>
          <a:off x="1708732" y="2190309"/>
          <a:ext cx="9104580" cy="390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62900" imgH="2608868" progId="Visio.Drawing.11">
                  <p:embed/>
                </p:oleObj>
              </mc:Choice>
              <mc:Fallback>
                <p:oleObj name="Visio" r:id="rId3" imgW="5662900" imgH="260886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732" y="2190309"/>
                        <a:ext cx="9104580" cy="39021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49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19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多模态的表示学习典型案例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en-US" altLang="zh-CN" sz="20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0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采用多模态协同架构</a:t>
            </a:r>
            <a:endParaRPr lang="en-US" altLang="zh-CN" sz="20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CF8F072-5A42-E819-6176-40C3C186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9B1E43D-2804-5C00-0772-546A7005E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DD5C78E-D26E-08DE-AE6D-1D1A7BAFC0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203" y="2222205"/>
          <a:ext cx="8304029" cy="384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20779" imgH="3250833" progId="Visio.Drawing.11">
                  <p:embed/>
                </p:oleObj>
              </mc:Choice>
              <mc:Fallback>
                <p:oleObj name="Visio" r:id="rId3" imgW="5520779" imgH="3250833" progId="Visio.Drawing.11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DD5C78E-D26E-08DE-AE6D-1D1A7BAFC0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203" y="2222205"/>
                        <a:ext cx="8304029" cy="3848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60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6000" dirty="0"/>
              <a:t> 为什么以红薯藤做封面？</a:t>
            </a:r>
            <a:endParaRPr lang="zh-CN" altLang="en-US" sz="5600" b="1" dirty="0">
              <a:solidFill>
                <a:schemeClr val="accent3">
                  <a:tint val="90000"/>
                  <a:satMod val="120000"/>
                </a:schemeClr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C3766-9891-40E5-84CC-22ED9F5913D3}" type="slidenum">
              <a:rPr lang="zh-CN" altLang="en-US" sz="2400">
                <a:solidFill>
                  <a:srgbClr val="FFFF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8678" name="页脚占位符 4"/>
          <p:cNvSpPr txBox="1">
            <a:spLocks/>
          </p:cNvSpPr>
          <p:nvPr/>
        </p:nvSpPr>
        <p:spPr bwMode="auto">
          <a:xfrm>
            <a:off x="3952875" y="6357939"/>
            <a:ext cx="1714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endParaRPr lang="zh-CN" altLang="en-US" sz="2000" dirty="0">
              <a:solidFill>
                <a:srgbClr val="FFFF00"/>
              </a:solidFill>
              <a:latin typeface="Constantia" pitchFamily="18" charset="0"/>
            </a:endParaRPr>
          </a:p>
        </p:txBody>
      </p:sp>
      <p:sp>
        <p:nvSpPr>
          <p:cNvPr id="12" name="内容占位符 12"/>
          <p:cNvSpPr txBox="1">
            <a:spLocks/>
          </p:cNvSpPr>
          <p:nvPr/>
        </p:nvSpPr>
        <p:spPr bwMode="auto">
          <a:xfrm>
            <a:off x="1952596" y="4643446"/>
            <a:ext cx="411480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661300-0A09-11E3-096D-EF8E5D29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2" y="1839433"/>
            <a:ext cx="10132827" cy="42311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67B832-7563-228E-2390-8725F8247352}"/>
              </a:ext>
            </a:extLst>
          </p:cNvPr>
          <p:cNvSpPr txBox="1"/>
          <p:nvPr/>
        </p:nvSpPr>
        <p:spPr>
          <a:xfrm>
            <a:off x="1761239" y="1315512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b="1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红薯藤与大地</a:t>
            </a:r>
            <a:r>
              <a:rPr lang="zh-CN" altLang="en-US" sz="2400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与</a:t>
            </a:r>
            <a:r>
              <a:rPr lang="zh-CN" altLang="en-US" sz="2400" b="1" dirty="0">
                <a:solidFill>
                  <a:srgbClr val="222222"/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提示词与大模型</a:t>
            </a:r>
            <a:endParaRPr lang="en-US" altLang="zh-CN" sz="2400" b="1" i="0" dirty="0">
              <a:solidFill>
                <a:srgbClr val="222222"/>
              </a:solidFill>
              <a:effectLst/>
              <a:highlight>
                <a:srgbClr val="C0C0C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541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20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531923"/>
            <a:ext cx="8991600" cy="573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表示的转换过程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 Embedding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（分类任务）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CF8F072-5A42-E819-6176-40C3C186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8EC7F1-9368-AD4E-2085-74A83FF92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472DBEA-94CD-EBFF-961A-8B09F4E2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961" y="2200944"/>
            <a:ext cx="8991601" cy="39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58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21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199" y="1357313"/>
            <a:ext cx="8229600" cy="51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表示学习的训练过程（机器翻译任务）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CF8F072-5A42-E819-6176-40C3C186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8EC7F1-9368-AD4E-2085-74A83FF92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1EB8F6E-4A00-44C5-3DC1-96409F165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8B5D023-3680-20D5-FB9A-BBAEF467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13" y="1967023"/>
            <a:ext cx="8513133" cy="43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8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199" y="214313"/>
            <a:ext cx="8991601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表示学习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22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531923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表示学习的训练过程（</a:t>
            </a:r>
            <a:r>
              <a:rPr lang="en-US" altLang="zh-CN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</a:t>
            </a: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模型）</a:t>
            </a:r>
            <a:endParaRPr lang="en-US" altLang="zh-CN" sz="2400" kern="100" dirty="0">
              <a:solidFill>
                <a:srgbClr val="22222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F8B4-5183-B802-FE3D-F872AD65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84D240-1E1E-7CAF-01FE-B2CCA75B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B773699-46E7-58D9-C495-459571FA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CF8F072-5A42-E819-6176-40C3C186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8EC7F1-9368-AD4E-2085-74A83FF92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1EB8F6E-4A00-44C5-3DC1-96409F165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3E860D5-4D89-A7EF-9FC0-5FF9421872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973104"/>
              </p:ext>
            </p:extLst>
          </p:nvPr>
        </p:nvGraphicFramePr>
        <p:xfrm>
          <a:off x="1952626" y="2166915"/>
          <a:ext cx="8162924" cy="4357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713937" imgH="4390534" progId="Visio.Drawing.11">
                  <p:embed/>
                </p:oleObj>
              </mc:Choice>
              <mc:Fallback>
                <p:oleObj name="Visio" r:id="rId3" imgW="5713937" imgH="4390534" progId="Visio.Drawing.11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667F88B-F768-EFBA-5D54-DCF49EDCC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6" y="2166915"/>
                        <a:ext cx="8162924" cy="43577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98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6000" dirty="0"/>
              <a:t> 为什么写这本书？</a:t>
            </a:r>
            <a:endParaRPr lang="zh-CN" altLang="en-US" sz="5600" b="1" dirty="0">
              <a:solidFill>
                <a:schemeClr val="accent3">
                  <a:tint val="90000"/>
                  <a:satMod val="120000"/>
                </a:schemeClr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C3766-9891-40E5-84CC-22ED9F5913D3}" type="slidenum">
              <a:rPr lang="zh-CN" altLang="en-US" sz="2400">
                <a:solidFill>
                  <a:srgbClr val="FFFF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8678" name="页脚占位符 4"/>
          <p:cNvSpPr txBox="1">
            <a:spLocks/>
          </p:cNvSpPr>
          <p:nvPr/>
        </p:nvSpPr>
        <p:spPr bwMode="auto">
          <a:xfrm>
            <a:off x="3952875" y="6357939"/>
            <a:ext cx="1714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endParaRPr lang="zh-CN" altLang="en-US" sz="2000" dirty="0">
              <a:solidFill>
                <a:srgbClr val="FFFF00"/>
              </a:solidFill>
              <a:latin typeface="Constantia" pitchFamily="18" charset="0"/>
            </a:endParaRPr>
          </a:p>
        </p:txBody>
      </p:sp>
      <p:sp>
        <p:nvSpPr>
          <p:cNvPr id="12" name="内容占位符 12"/>
          <p:cNvSpPr txBox="1">
            <a:spLocks/>
          </p:cNvSpPr>
          <p:nvPr/>
        </p:nvSpPr>
        <p:spPr bwMode="auto">
          <a:xfrm>
            <a:off x="1952596" y="4643446"/>
            <a:ext cx="411480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1600" dirty="0"/>
          </a:p>
        </p:txBody>
      </p:sp>
      <p:sp>
        <p:nvSpPr>
          <p:cNvPr id="15" name="内容占位符 6"/>
          <p:cNvSpPr txBox="1">
            <a:spLocks/>
          </p:cNvSpPr>
          <p:nvPr/>
        </p:nvSpPr>
        <p:spPr bwMode="auto">
          <a:xfrm>
            <a:off x="1768298" y="1212836"/>
            <a:ext cx="8917423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/>
          </a:p>
          <a:p>
            <a:pPr marL="273050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3600" dirty="0"/>
          </a:p>
          <a:p>
            <a:pPr marL="273050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3600" dirty="0"/>
              <a:t>希望为广大</a:t>
            </a:r>
            <a:r>
              <a:rPr lang="en-US" altLang="zh-CN" sz="3600" dirty="0"/>
              <a:t>AIGC</a:t>
            </a:r>
            <a:r>
              <a:rPr lang="zh-CN" altLang="en-US" sz="3600" dirty="0"/>
              <a:t>爱好者提供一本入门和提升的教材。</a:t>
            </a:r>
            <a:endParaRPr lang="en-US" altLang="zh-CN" sz="3600" dirty="0"/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defRPr/>
            </a:pPr>
            <a:endParaRPr lang="en-US" altLang="zh-CN" sz="3600" dirty="0"/>
          </a:p>
          <a:p>
            <a:pPr marL="639763" lvl="1" indent="-2460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defRPr/>
            </a:pPr>
            <a:endParaRPr lang="en-US" altLang="zh-CN" sz="2400" dirty="0"/>
          </a:p>
          <a:p>
            <a:pPr marL="639763" lvl="1" indent="-2460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endParaRPr lang="en-US" altLang="zh-CN" sz="2400" dirty="0"/>
          </a:p>
          <a:p>
            <a:pPr lvl="2" indent="-2460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/>
            </a:pPr>
            <a:endParaRPr lang="en-US" altLang="zh-CN" sz="2400" dirty="0"/>
          </a:p>
          <a:p>
            <a:pPr lvl="2" indent="-2460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202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/>
              <a:t>本书章节结构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4</a:t>
            </a:fld>
            <a:endParaRPr lang="zh-CN" altLang="en-US" sz="24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42EB77-36FA-8BE0-B387-EA5331DA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357313"/>
            <a:ext cx="9553575" cy="4999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1"/>
          <p:cNvSpPr>
            <a:spLocks noGrp="1"/>
          </p:cNvSpPr>
          <p:nvPr>
            <p:ph type="title"/>
          </p:nvPr>
        </p:nvSpPr>
        <p:spPr>
          <a:xfrm>
            <a:off x="1752600" y="2071700"/>
            <a:ext cx="8229600" cy="2286016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6000" dirty="0"/>
              <a:t>《AIGC</a:t>
            </a:r>
            <a:r>
              <a:rPr lang="zh-CN" altLang="en-US" sz="6000" dirty="0"/>
              <a:t>原理与实践</a:t>
            </a:r>
            <a:r>
              <a:rPr lang="en-US" altLang="zh-CN" sz="6000" dirty="0"/>
              <a:t>》</a:t>
            </a:r>
            <a:br>
              <a:rPr lang="en-US" altLang="zh-CN" sz="6000" dirty="0"/>
            </a:br>
            <a:br>
              <a:rPr lang="en-US" altLang="zh-CN" sz="6000" dirty="0"/>
            </a:b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</a:t>
            </a:r>
            <a:r>
              <a:rPr lang="en-US" altLang="zh-CN" dirty="0"/>
              <a:t>AIGC</a:t>
            </a:r>
            <a:r>
              <a:rPr lang="zh-CN" altLang="en-US" dirty="0"/>
              <a:t>概述</a:t>
            </a:r>
            <a:endParaRPr lang="zh-CN" altLang="en-US" b="1" dirty="0">
              <a:solidFill>
                <a:schemeClr val="accent3">
                  <a:tint val="90000"/>
                  <a:satMod val="120000"/>
                </a:schemeClr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C3766-9891-40E5-84CC-22ED9F5913D3}" type="slidenum">
              <a:rPr lang="zh-CN" altLang="en-US" sz="2400">
                <a:solidFill>
                  <a:srgbClr val="FFFF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8678" name="页脚占位符 4"/>
          <p:cNvSpPr txBox="1">
            <a:spLocks/>
          </p:cNvSpPr>
          <p:nvPr/>
        </p:nvSpPr>
        <p:spPr bwMode="auto">
          <a:xfrm>
            <a:off x="3952875" y="6357939"/>
            <a:ext cx="1714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endParaRPr lang="zh-CN" altLang="en-US" sz="2000" dirty="0">
              <a:solidFill>
                <a:srgbClr val="FFFF00"/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33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6000" dirty="0"/>
              <a:t>第</a:t>
            </a:r>
            <a:r>
              <a:rPr lang="en-US" altLang="zh-CN" sz="6000" dirty="0"/>
              <a:t>1</a:t>
            </a:r>
            <a:r>
              <a:rPr lang="zh-CN" altLang="en-US" sz="6000" dirty="0"/>
              <a:t>章 </a:t>
            </a:r>
            <a:r>
              <a:rPr lang="en-US" altLang="zh-CN" sz="6000" dirty="0"/>
              <a:t>AIGC</a:t>
            </a:r>
            <a:r>
              <a:rPr lang="zh-CN" altLang="en-US" sz="6000" dirty="0"/>
              <a:t>概述</a:t>
            </a:r>
            <a:endParaRPr lang="zh-CN" altLang="en-US" sz="5600" b="1" dirty="0">
              <a:solidFill>
                <a:schemeClr val="accent3">
                  <a:tint val="90000"/>
                  <a:satMod val="120000"/>
                </a:schemeClr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C3766-9891-40E5-84CC-22ED9F5913D3}" type="slidenum">
              <a:rPr lang="zh-CN" altLang="en-US" sz="2400">
                <a:solidFill>
                  <a:srgbClr val="FFFF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8678" name="页脚占位符 4"/>
          <p:cNvSpPr txBox="1">
            <a:spLocks/>
          </p:cNvSpPr>
          <p:nvPr/>
        </p:nvSpPr>
        <p:spPr bwMode="auto">
          <a:xfrm>
            <a:off x="3952875" y="6357939"/>
            <a:ext cx="1714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endParaRPr lang="zh-CN" altLang="en-US" sz="2000" dirty="0">
              <a:solidFill>
                <a:srgbClr val="FFFF00"/>
              </a:solidFill>
              <a:latin typeface="Constantia" pitchFamily="18" charset="0"/>
            </a:endParaRPr>
          </a:p>
        </p:txBody>
      </p:sp>
      <p:sp>
        <p:nvSpPr>
          <p:cNvPr id="12" name="内容占位符 12"/>
          <p:cNvSpPr txBox="1">
            <a:spLocks/>
          </p:cNvSpPr>
          <p:nvPr/>
        </p:nvSpPr>
        <p:spPr bwMode="auto">
          <a:xfrm>
            <a:off x="1952596" y="4643446"/>
            <a:ext cx="411480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1600" dirty="0"/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DC53AED3-BB04-EB7F-0E54-597FF437B2B3}"/>
              </a:ext>
            </a:extLst>
          </p:cNvPr>
          <p:cNvSpPr txBox="1">
            <a:spLocks/>
          </p:cNvSpPr>
          <p:nvPr/>
        </p:nvSpPr>
        <p:spPr bwMode="auto">
          <a:xfrm>
            <a:off x="1981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章 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AIGC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概述的主要内容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AIGC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的主要技术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生成模型与判别模型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生成模型的原理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表示学习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730250" marR="0" lvl="1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表示学习的逆过程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89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6000" dirty="0"/>
              <a:t>第</a:t>
            </a:r>
            <a:r>
              <a:rPr lang="en-US" altLang="zh-CN" sz="6000" dirty="0"/>
              <a:t>1</a:t>
            </a:r>
            <a:r>
              <a:rPr lang="zh-CN" altLang="en-US" sz="6000" dirty="0"/>
              <a:t>章 </a:t>
            </a:r>
            <a:r>
              <a:rPr lang="en-US" altLang="zh-CN" sz="6000" dirty="0"/>
              <a:t>AIGC</a:t>
            </a:r>
            <a:r>
              <a:rPr lang="zh-CN" altLang="en-US" sz="6000" dirty="0"/>
              <a:t>概述</a:t>
            </a:r>
            <a:endParaRPr lang="zh-CN" altLang="en-US" sz="5600" b="1" dirty="0">
              <a:solidFill>
                <a:schemeClr val="accent3">
                  <a:tint val="90000"/>
                  <a:satMod val="120000"/>
                </a:schemeClr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C3766-9891-40E5-84CC-22ED9F5913D3}" type="slidenum">
              <a:rPr lang="zh-CN" altLang="en-US" sz="2400">
                <a:solidFill>
                  <a:srgbClr val="FFFF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8678" name="页脚占位符 4"/>
          <p:cNvSpPr txBox="1">
            <a:spLocks/>
          </p:cNvSpPr>
          <p:nvPr/>
        </p:nvSpPr>
        <p:spPr bwMode="auto">
          <a:xfrm>
            <a:off x="3952875" y="6357939"/>
            <a:ext cx="17145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endParaRPr lang="zh-CN" altLang="en-US" sz="2000" dirty="0">
              <a:solidFill>
                <a:srgbClr val="FFFF00"/>
              </a:solidFill>
              <a:latin typeface="Constantia" pitchFamily="18" charset="0"/>
            </a:endParaRPr>
          </a:p>
        </p:txBody>
      </p:sp>
      <p:sp>
        <p:nvSpPr>
          <p:cNvPr id="12" name="内容占位符 12"/>
          <p:cNvSpPr txBox="1">
            <a:spLocks/>
          </p:cNvSpPr>
          <p:nvPr/>
        </p:nvSpPr>
        <p:spPr bwMode="auto">
          <a:xfrm>
            <a:off x="1952596" y="4643446"/>
            <a:ext cx="411480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A95ED5-C984-9CD4-4942-E0FB146A7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34" y="1357313"/>
            <a:ext cx="10076121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生成模型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8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一个好的生成模型应该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以下两个目的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模仿功能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创新功能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生成模型一般架构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2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505CAD3-1FD5-ADA7-2B72-309042EA6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3280" y="3429000"/>
          <a:ext cx="7965440" cy="3101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892733" imgH="2032655" progId="Visio.Drawing.11">
                  <p:embed/>
                </p:oleObj>
              </mc:Choice>
              <mc:Fallback>
                <p:oleObj name="Visio" r:id="rId3" imgW="6892733" imgH="2032655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505CAD3-1FD5-ADA7-2B72-309042EA6E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280" y="3429000"/>
                        <a:ext cx="7965440" cy="31019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025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/>
          </p:cNvSpPr>
          <p:nvPr>
            <p:ph type="title"/>
          </p:nvPr>
        </p:nvSpPr>
        <p:spPr>
          <a:xfrm>
            <a:off x="1981200" y="214313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5400" dirty="0"/>
              <a:t>第</a:t>
            </a:r>
            <a:r>
              <a:rPr lang="en-US" altLang="zh-CN" sz="5400" dirty="0"/>
              <a:t>1</a:t>
            </a:r>
            <a:r>
              <a:rPr lang="zh-CN" altLang="en-US" sz="5400" dirty="0"/>
              <a:t>章 </a:t>
            </a:r>
            <a:r>
              <a:rPr lang="en-US" altLang="zh-CN" sz="5400" dirty="0"/>
              <a:t>AIGC</a:t>
            </a:r>
            <a:r>
              <a:rPr lang="zh-CN" altLang="en-US" sz="5400" dirty="0"/>
              <a:t>概述</a:t>
            </a:r>
            <a:r>
              <a:rPr lang="en-US" altLang="zh-CN" sz="5400" dirty="0"/>
              <a:t>—</a:t>
            </a:r>
            <a:r>
              <a:rPr lang="zh-CN" altLang="en-US" sz="3600" dirty="0"/>
              <a:t>判别模型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38180-8AD2-45A0-8F0C-CA0635E875CA}" type="slidenum">
              <a:rPr lang="zh-CN" altLang="en-US" sz="2400"/>
              <a:pPr>
                <a:defRPr/>
              </a:pPr>
              <a:t>9</a:t>
            </a:fld>
            <a:endParaRPr lang="zh-CN" altLang="en-US" sz="2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D0D41A-E86A-0F3A-EE70-885761AA630B}"/>
              </a:ext>
            </a:extLst>
          </p:cNvPr>
          <p:cNvSpPr txBox="1">
            <a:spLocks/>
          </p:cNvSpPr>
          <p:nvPr/>
        </p:nvSpPr>
        <p:spPr bwMode="auto">
          <a:xfrm>
            <a:off x="1981200" y="1531924"/>
            <a:ext cx="8229600" cy="48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kern="100" dirty="0">
                <a:solidFill>
                  <a:srgbClr val="22222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判别模型特点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与监督学习相似，有标签。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73050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zh-CN" alt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判别模型一般架构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30250" lvl="1" indent="-2730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2" eaLnBrk="0" hangingPunct="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8C1764D-E39A-72AF-73A3-86EF8F40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91237-903A-E4E1-9890-7E90F4C9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1B39482-38C8-51D8-B626-816F7A5EC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804614"/>
              </p:ext>
            </p:extLst>
          </p:nvPr>
        </p:nvGraphicFramePr>
        <p:xfrm>
          <a:off x="2225040" y="2961168"/>
          <a:ext cx="8595360" cy="329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91616" imgH="2828395" progId="Visio.Drawing.11">
                  <p:embed/>
                </p:oleObj>
              </mc:Choice>
              <mc:Fallback>
                <p:oleObj name="Visio" r:id="rId3" imgW="6991616" imgH="2828395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1B39482-38C8-51D8-B626-816F7A5EC4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040" y="2961168"/>
                        <a:ext cx="8595360" cy="32924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122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3856</TotalTime>
  <Words>929</Words>
  <Application>Microsoft Office PowerPoint</Application>
  <PresentationFormat>宽屏</PresentationFormat>
  <Paragraphs>149</Paragraphs>
  <Slides>22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-apple-system</vt:lpstr>
      <vt:lpstr>等线</vt:lpstr>
      <vt:lpstr>等线 Light</vt:lpstr>
      <vt:lpstr>Arial</vt:lpstr>
      <vt:lpstr>Arial</vt:lpstr>
      <vt:lpstr>Calibri</vt:lpstr>
      <vt:lpstr>Cambria Math</vt:lpstr>
      <vt:lpstr>Constantia</vt:lpstr>
      <vt:lpstr>Times New Roman</vt:lpstr>
      <vt:lpstr>Wingdings</vt:lpstr>
      <vt:lpstr>Wingdings 2</vt:lpstr>
      <vt:lpstr>Office 主题​​</vt:lpstr>
      <vt:lpstr>Visio</vt:lpstr>
      <vt:lpstr>PowerPoint 演示文稿</vt:lpstr>
      <vt:lpstr> 为什么以红薯藤做封面？</vt:lpstr>
      <vt:lpstr> 为什么写这本书？</vt:lpstr>
      <vt:lpstr>本书章节结构</vt:lpstr>
      <vt:lpstr>《AIGC原理与实践》  第1章 AIGC概述</vt:lpstr>
      <vt:lpstr>第1章 AIGC概述</vt:lpstr>
      <vt:lpstr>第1章 AIGC概述</vt:lpstr>
      <vt:lpstr>第1章 AIGC概述—生成模型</vt:lpstr>
      <vt:lpstr>第1章 AIGC概述—判别模型</vt:lpstr>
      <vt:lpstr>第1章 AIGC概述—编码器-解码器架构</vt:lpstr>
      <vt:lpstr>第1章 AIGC概述—表示学习</vt:lpstr>
      <vt:lpstr>第1章 AIGC概述—表示学习</vt:lpstr>
      <vt:lpstr>第1章 AIGC概述—表示学习</vt:lpstr>
      <vt:lpstr>第1章 AIGC概述—表示学习</vt:lpstr>
      <vt:lpstr>第1章 AIGC概述—表示学习</vt:lpstr>
      <vt:lpstr>第1章 AIGC概述—表示学习</vt:lpstr>
      <vt:lpstr>第1章 AIGC概述—表示学习</vt:lpstr>
      <vt:lpstr>第1章 AIGC概述—表示学习</vt:lpstr>
      <vt:lpstr>第1章 AIGC概述—表示学习</vt:lpstr>
      <vt:lpstr>第1章 AIGC概述—表示学习</vt:lpstr>
      <vt:lpstr>第1章 AIGC概述—表示学习</vt:lpstr>
      <vt:lpstr>第1章 AIGC概述—表示学习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maogui wu</dc:creator>
  <cp:lastModifiedBy>maogui wu</cp:lastModifiedBy>
  <cp:revision>59</cp:revision>
  <dcterms:created xsi:type="dcterms:W3CDTF">2024-04-30T05:11:56Z</dcterms:created>
  <dcterms:modified xsi:type="dcterms:W3CDTF">2024-06-13T02:12:36Z</dcterms:modified>
</cp:coreProperties>
</file>